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24" r:id="rId5"/>
    <p:sldId id="302" r:id="rId6"/>
    <p:sldId id="315" r:id="rId7"/>
    <p:sldId id="327" r:id="rId8"/>
    <p:sldId id="328" r:id="rId9"/>
    <p:sldId id="330" r:id="rId10"/>
    <p:sldId id="331" r:id="rId11"/>
    <p:sldId id="332" r:id="rId12"/>
    <p:sldId id="313" r:id="rId13"/>
    <p:sldId id="334" r:id="rId14"/>
    <p:sldId id="335" r:id="rId15"/>
    <p:sldId id="32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5033" autoAdjust="0"/>
  </p:normalViewPr>
  <p:slideViewPr>
    <p:cSldViewPr snapToGrid="0">
      <p:cViewPr varScale="1">
        <p:scale>
          <a:sx n="96" d="100"/>
          <a:sy n="96" d="100"/>
        </p:scale>
        <p:origin x="60" y="264"/>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2/15/2024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2/15/2024</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8465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2787464" y="542734"/>
            <a:ext cx="6245173" cy="2696807"/>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096846" y="1330876"/>
            <a:ext cx="4317711" cy="3137073"/>
          </a:xfrm>
        </p:spPr>
        <p:txBody>
          <a:bodyPr/>
          <a:lstStyle/>
          <a:p>
            <a:r>
              <a:rPr lang="en-US" dirty="0"/>
              <a:t>IMDB MOVIE                    REVIEW</a:t>
            </a: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a:lstStyle/>
          <a:p>
            <a:r>
              <a:rPr lang="en-US" dirty="0"/>
              <a:t> </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484582" y="4013201"/>
            <a:ext cx="2850938" cy="775462"/>
          </a:xfrm>
        </p:spPr>
        <p:txBody>
          <a:bodyPr/>
          <a:lstStyle/>
          <a:p>
            <a:r>
              <a:rPr lang="en-US" dirty="0"/>
              <a:t> </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7EB3DD1-A673-D0F1-CAAE-6206E84AE344}"/>
              </a:ext>
            </a:extLst>
          </p:cNvPr>
          <p:cNvSpPr txBox="1"/>
          <p:nvPr/>
        </p:nvSpPr>
        <p:spPr>
          <a:xfrm>
            <a:off x="912943" y="4518582"/>
            <a:ext cx="10618657" cy="1384995"/>
          </a:xfrm>
          <a:prstGeom prst="rect">
            <a:avLst/>
          </a:prstGeom>
          <a:noFill/>
        </p:spPr>
        <p:txBody>
          <a:bodyPr wrap="square" rtlCol="0">
            <a:spAutoFit/>
          </a:bodyPr>
          <a:lstStyle/>
          <a:p>
            <a:r>
              <a:rPr lang="en-IN" sz="2800" dirty="0">
                <a:solidFill>
                  <a:schemeClr val="bg1"/>
                </a:solidFill>
              </a:rPr>
              <a:t>S.JOGI NAIDU                                                           A.PAVAN</a:t>
            </a:r>
          </a:p>
          <a:p>
            <a:r>
              <a:rPr lang="en-IN" sz="2800" dirty="0">
                <a:solidFill>
                  <a:schemeClr val="bg1"/>
                </a:solidFill>
              </a:rPr>
              <a:t>K.M.S.CHARAN                                                         B.ROHITH</a:t>
            </a:r>
          </a:p>
          <a:p>
            <a:r>
              <a:rPr lang="en-IN" sz="2800" dirty="0">
                <a:solidFill>
                  <a:schemeClr val="bg1"/>
                </a:solidFill>
              </a:rPr>
              <a:t>M.VARUN KUMAR(TL)                                             A.GANGADHAR</a:t>
            </a:r>
            <a:endParaRPr lang="en-IN" dirty="0">
              <a:solidFill>
                <a:schemeClr val="bg1"/>
              </a:solidFill>
            </a:endParaRPr>
          </a:p>
        </p:txBody>
      </p:sp>
      <p:sp>
        <p:nvSpPr>
          <p:cNvPr id="5" name="TextBox 4">
            <a:extLst>
              <a:ext uri="{FF2B5EF4-FFF2-40B4-BE49-F238E27FC236}">
                <a16:creationId xmlns:a16="http://schemas.microsoft.com/office/drawing/2014/main" id="{A6D316C2-47F4-8C13-0850-4479A945CA31}"/>
              </a:ext>
            </a:extLst>
          </p:cNvPr>
          <p:cNvSpPr txBox="1"/>
          <p:nvPr/>
        </p:nvSpPr>
        <p:spPr>
          <a:xfrm>
            <a:off x="762288" y="3814506"/>
            <a:ext cx="4317711" cy="584775"/>
          </a:xfrm>
          <a:prstGeom prst="rect">
            <a:avLst/>
          </a:prstGeom>
          <a:noFill/>
        </p:spPr>
        <p:txBody>
          <a:bodyPr wrap="square" rtlCol="0">
            <a:spAutoFit/>
          </a:bodyPr>
          <a:lstStyle/>
          <a:p>
            <a:r>
              <a:rPr lang="en-IN" sz="3200" dirty="0">
                <a:highlight>
                  <a:srgbClr val="C0C0C0"/>
                </a:highlight>
              </a:rPr>
              <a:t>   PRESENTED BY:</a:t>
            </a:r>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AA5691-8E92-DACA-8856-B8C17794104D}"/>
              </a:ext>
            </a:extLst>
          </p:cNvPr>
          <p:cNvSpPr>
            <a:spLocks noGrp="1"/>
          </p:cNvSpPr>
          <p:nvPr>
            <p:ph sz="quarter" idx="10"/>
          </p:nvPr>
        </p:nvSpPr>
        <p:spPr>
          <a:xfrm>
            <a:off x="838200" y="1493520"/>
            <a:ext cx="10515600" cy="4660672"/>
          </a:xfrm>
        </p:spPr>
        <p:txBody>
          <a:bodyPr/>
          <a:lstStyle/>
          <a:p>
            <a:pPr algn="l">
              <a:buFont typeface="+mj-lt"/>
              <a:buAutoNum type="arabicPeriod"/>
            </a:pPr>
            <a:r>
              <a:rPr lang="en-US" sz="2400" b="1" i="0" dirty="0">
                <a:solidFill>
                  <a:srgbClr val="0D0D0D"/>
                </a:solidFill>
                <a:effectLst/>
                <a:latin typeface="Söhne"/>
              </a:rPr>
              <a:t>Improved Understanding</a:t>
            </a:r>
            <a:r>
              <a:rPr lang="en-US" sz="2400" b="0" i="0" dirty="0">
                <a:solidFill>
                  <a:srgbClr val="0D0D0D"/>
                </a:solidFill>
                <a:effectLst/>
                <a:latin typeface="Söhne"/>
              </a:rPr>
              <a:t>: Future models will better understand the complexity of reviews, leading to more accurate predictions.</a:t>
            </a:r>
          </a:p>
          <a:p>
            <a:pPr algn="l">
              <a:buFont typeface="+mj-lt"/>
              <a:buAutoNum type="arabicPeriod"/>
            </a:pPr>
            <a:r>
              <a:rPr lang="en-US" sz="2400" b="1" i="0" dirty="0">
                <a:solidFill>
                  <a:srgbClr val="0D0D0D"/>
                </a:solidFill>
                <a:effectLst/>
                <a:latin typeface="Söhne"/>
              </a:rPr>
              <a:t>Richer Data Analysis</a:t>
            </a:r>
            <a:r>
              <a:rPr lang="en-US" sz="2400" b="0" i="0" dirty="0">
                <a:solidFill>
                  <a:srgbClr val="0D0D0D"/>
                </a:solidFill>
                <a:effectLst/>
                <a:latin typeface="Söhne"/>
              </a:rPr>
              <a:t>: Integrating audio, video, and text data will provide deeper insights into user sentiments about movies.</a:t>
            </a:r>
          </a:p>
          <a:p>
            <a:pPr algn="l">
              <a:buFont typeface="+mj-lt"/>
              <a:buAutoNum type="arabicPeriod"/>
            </a:pPr>
            <a:r>
              <a:rPr lang="en-US" sz="2400" b="1" i="0" dirty="0">
                <a:solidFill>
                  <a:srgbClr val="0D0D0D"/>
                </a:solidFill>
                <a:effectLst/>
                <a:latin typeface="Söhne"/>
              </a:rPr>
              <a:t>Personalized Recommendations</a:t>
            </a:r>
            <a:r>
              <a:rPr lang="en-US" sz="2400" b="0" i="0" dirty="0">
                <a:solidFill>
                  <a:srgbClr val="0D0D0D"/>
                </a:solidFill>
                <a:effectLst/>
                <a:latin typeface="Söhne"/>
              </a:rPr>
              <a:t>: Analyzing user behavior and social data will enable tailored recommendations for individual preferences.</a:t>
            </a:r>
          </a:p>
          <a:p>
            <a:pPr algn="l">
              <a:buFont typeface="+mj-lt"/>
              <a:buAutoNum type="arabicPeriod"/>
            </a:pPr>
            <a:r>
              <a:rPr lang="en-US" sz="2400" b="1" i="0" dirty="0">
                <a:solidFill>
                  <a:srgbClr val="0D0D0D"/>
                </a:solidFill>
                <a:effectLst/>
                <a:latin typeface="Söhne"/>
              </a:rPr>
              <a:t>Contextual Recommendations</a:t>
            </a:r>
            <a:r>
              <a:rPr lang="en-US" sz="2400" b="0" i="0" dirty="0">
                <a:solidFill>
                  <a:srgbClr val="0D0D0D"/>
                </a:solidFill>
                <a:effectLst/>
                <a:latin typeface="Söhne"/>
              </a:rPr>
              <a:t>: Models will consider movie-specific factors like genre and cast to offer more relevant suggestions.</a:t>
            </a:r>
          </a:p>
          <a:p>
            <a:pPr algn="l">
              <a:buFont typeface="+mj-lt"/>
              <a:buAutoNum type="arabicPeriod"/>
            </a:pPr>
            <a:r>
              <a:rPr lang="en-US" sz="2400" b="1" i="0" dirty="0">
                <a:solidFill>
                  <a:srgbClr val="0D0D0D"/>
                </a:solidFill>
                <a:effectLst/>
                <a:latin typeface="Söhne"/>
              </a:rPr>
              <a:t>Continuous Improvement</a:t>
            </a:r>
            <a:r>
              <a:rPr lang="en-US" sz="2400" b="0" i="0" dirty="0">
                <a:solidFill>
                  <a:srgbClr val="0D0D0D"/>
                </a:solidFill>
                <a:effectLst/>
                <a:latin typeface="Söhne"/>
              </a:rPr>
              <a:t>: Real-time feedback will drive ongoing model enhancements based on user interactions.</a:t>
            </a:r>
          </a:p>
          <a:p>
            <a:pPr algn="l">
              <a:buFont typeface="+mj-lt"/>
              <a:buAutoNum type="arabicPeriod"/>
            </a:pPr>
            <a:r>
              <a:rPr lang="en-US" sz="2400" b="1" i="0" dirty="0">
                <a:solidFill>
                  <a:srgbClr val="0D0D0D"/>
                </a:solidFill>
                <a:effectLst/>
                <a:latin typeface="Söhne"/>
              </a:rPr>
              <a:t>Ethical Considerations</a:t>
            </a:r>
            <a:r>
              <a:rPr lang="en-US" sz="2400" b="0" i="0" dirty="0">
                <a:solidFill>
                  <a:srgbClr val="0D0D0D"/>
                </a:solidFill>
                <a:effectLst/>
                <a:latin typeface="Söhne"/>
              </a:rPr>
              <a:t>: Addressing biases and ensuring user privacy will be essential to maintain trust in AI-powered recommendations.</a:t>
            </a:r>
          </a:p>
          <a:p>
            <a:endParaRPr lang="en-IN" dirty="0"/>
          </a:p>
        </p:txBody>
      </p:sp>
      <p:sp>
        <p:nvSpPr>
          <p:cNvPr id="3" name="Title 2">
            <a:extLst>
              <a:ext uri="{FF2B5EF4-FFF2-40B4-BE49-F238E27FC236}">
                <a16:creationId xmlns:a16="http://schemas.microsoft.com/office/drawing/2014/main" id="{7A69035C-78E2-336B-6CB1-8318566EA7E2}"/>
              </a:ext>
            </a:extLst>
          </p:cNvPr>
          <p:cNvSpPr>
            <a:spLocks noGrp="1"/>
          </p:cNvSpPr>
          <p:nvPr>
            <p:ph type="title"/>
          </p:nvPr>
        </p:nvSpPr>
        <p:spPr/>
        <p:txBody>
          <a:bodyPr/>
          <a:lstStyle/>
          <a:p>
            <a:r>
              <a:rPr lang="en-US" dirty="0"/>
              <a:t>FUTURE SCOPE:</a:t>
            </a:r>
            <a:endParaRPr lang="en-IN" dirty="0"/>
          </a:p>
        </p:txBody>
      </p:sp>
    </p:spTree>
    <p:extLst>
      <p:ext uri="{BB962C8B-B14F-4D97-AF65-F5344CB8AC3E}">
        <p14:creationId xmlns:p14="http://schemas.microsoft.com/office/powerpoint/2010/main" val="216760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D76111-7F71-120C-5F41-4CA1E9F3EDC6}"/>
              </a:ext>
            </a:extLst>
          </p:cNvPr>
          <p:cNvSpPr>
            <a:spLocks noGrp="1"/>
          </p:cNvSpPr>
          <p:nvPr>
            <p:ph sz="quarter" idx="10"/>
          </p:nvPr>
        </p:nvSpPr>
        <p:spPr>
          <a:xfrm>
            <a:off x="838200" y="1463040"/>
            <a:ext cx="10683240" cy="4691152"/>
          </a:xfrm>
        </p:spPr>
        <p:txBody>
          <a:bodyPr/>
          <a:lstStyle/>
          <a:p>
            <a:pPr algn="l">
              <a:buFont typeface="+mj-lt"/>
              <a:buAutoNum type="arabicPeriod"/>
            </a:pPr>
            <a:r>
              <a:rPr lang="en-US" sz="2400" b="1" i="0" dirty="0">
                <a:solidFill>
                  <a:srgbClr val="0D0D0D"/>
                </a:solidFill>
                <a:effectLst/>
                <a:latin typeface="Söhne"/>
              </a:rPr>
              <a:t>Natural Language Processing (NLP) Advances</a:t>
            </a:r>
            <a:r>
              <a:rPr lang="en-US" sz="2400" b="0" i="0" dirty="0">
                <a:solidFill>
                  <a:srgbClr val="0D0D0D"/>
                </a:solidFill>
                <a:effectLst/>
                <a:latin typeface="Söhne"/>
              </a:rPr>
              <a:t>:</a:t>
            </a:r>
          </a:p>
          <a:p>
            <a:pPr marL="742950" lvl="1" indent="-285750" algn="l">
              <a:buFont typeface="+mj-lt"/>
              <a:buAutoNum type="arabicPeriod"/>
            </a:pPr>
            <a:r>
              <a:rPr lang="en-US" sz="2400" b="0" i="0" dirty="0">
                <a:solidFill>
                  <a:srgbClr val="0D0D0D"/>
                </a:solidFill>
                <a:effectLst/>
                <a:latin typeface="Söhne"/>
              </a:rPr>
              <a:t>Look for beginner-friendly guides or videos on NLP basics.</a:t>
            </a:r>
          </a:p>
          <a:p>
            <a:pPr algn="l">
              <a:buFont typeface="+mj-lt"/>
              <a:buAutoNum type="arabicPeriod"/>
            </a:pPr>
            <a:r>
              <a:rPr lang="en-US" sz="2400" b="1" i="0" dirty="0">
                <a:solidFill>
                  <a:srgbClr val="0D0D0D"/>
                </a:solidFill>
                <a:effectLst/>
                <a:latin typeface="Söhne"/>
              </a:rPr>
              <a:t>Multimodal Integration and User Behavior Analysis</a:t>
            </a:r>
            <a:r>
              <a:rPr lang="en-US" sz="2400" b="0" i="0" dirty="0">
                <a:solidFill>
                  <a:srgbClr val="0D0D0D"/>
                </a:solidFill>
                <a:effectLst/>
                <a:latin typeface="Söhne"/>
              </a:rPr>
              <a:t>:</a:t>
            </a:r>
          </a:p>
          <a:p>
            <a:pPr marL="742950" lvl="1" indent="-285750" algn="l">
              <a:buFont typeface="+mj-lt"/>
              <a:buAutoNum type="arabicPeriod"/>
            </a:pPr>
            <a:r>
              <a:rPr lang="en-US" sz="2400" b="0" i="0" dirty="0">
                <a:solidFill>
                  <a:srgbClr val="0D0D0D"/>
                </a:solidFill>
                <a:effectLst/>
                <a:latin typeface="Söhne"/>
              </a:rPr>
              <a:t>Watch introductory videos on how data from different sources can be combined for better insights.</a:t>
            </a:r>
          </a:p>
          <a:p>
            <a:pPr algn="l">
              <a:buFont typeface="+mj-lt"/>
              <a:buAutoNum type="arabicPeriod"/>
            </a:pPr>
            <a:r>
              <a:rPr lang="en-US" sz="2400" b="1" i="0" dirty="0">
                <a:solidFill>
                  <a:srgbClr val="0D0D0D"/>
                </a:solidFill>
                <a:effectLst/>
                <a:latin typeface="Söhne"/>
              </a:rPr>
              <a:t>Contextual Understanding and Personalized Recommendations</a:t>
            </a:r>
            <a:r>
              <a:rPr lang="en-US" sz="2400" b="0" i="0" dirty="0">
                <a:solidFill>
                  <a:srgbClr val="0D0D0D"/>
                </a:solidFill>
                <a:effectLst/>
                <a:latin typeface="Söhne"/>
              </a:rPr>
              <a:t>:</a:t>
            </a:r>
          </a:p>
          <a:p>
            <a:pPr marL="742950" lvl="1" indent="-285750" algn="l">
              <a:buFont typeface="+mj-lt"/>
              <a:buAutoNum type="arabicPeriod"/>
            </a:pPr>
            <a:r>
              <a:rPr lang="en-US" sz="2400" b="0" i="0" dirty="0">
                <a:solidFill>
                  <a:srgbClr val="0D0D0D"/>
                </a:solidFill>
                <a:effectLst/>
                <a:latin typeface="Söhne"/>
              </a:rPr>
              <a:t>Check out articles or videos explaining how recommendation systems work and adapt to individual preferences.</a:t>
            </a:r>
          </a:p>
          <a:p>
            <a:pPr algn="l">
              <a:buFont typeface="+mj-lt"/>
              <a:buAutoNum type="arabicPeriod"/>
            </a:pPr>
            <a:r>
              <a:rPr lang="en-US" sz="2400" b="1" i="0" dirty="0">
                <a:solidFill>
                  <a:srgbClr val="0D0D0D"/>
                </a:solidFill>
                <a:effectLst/>
                <a:latin typeface="Söhne"/>
              </a:rPr>
              <a:t>Continuous Improvement and Ethical Considerations</a:t>
            </a:r>
            <a:r>
              <a:rPr lang="en-US" sz="2400" b="0" i="0" dirty="0">
                <a:solidFill>
                  <a:srgbClr val="0D0D0D"/>
                </a:solidFill>
                <a:effectLst/>
                <a:latin typeface="Söhne"/>
              </a:rPr>
              <a:t>:</a:t>
            </a:r>
          </a:p>
          <a:p>
            <a:pPr marL="742950" lvl="1" indent="-285750" algn="l">
              <a:buFont typeface="+mj-lt"/>
              <a:buAutoNum type="arabicPeriod"/>
            </a:pPr>
            <a:r>
              <a:rPr lang="en-US" sz="2400" b="0" i="0" dirty="0">
                <a:solidFill>
                  <a:srgbClr val="0D0D0D"/>
                </a:solidFill>
                <a:effectLst/>
                <a:latin typeface="Söhne"/>
              </a:rPr>
              <a:t>Read easy-to-understand articles on how AI can be improved over time and ethical issues to consider.</a:t>
            </a:r>
          </a:p>
          <a:p>
            <a:endParaRPr lang="en-IN" dirty="0"/>
          </a:p>
        </p:txBody>
      </p:sp>
      <p:sp>
        <p:nvSpPr>
          <p:cNvPr id="3" name="Title 2">
            <a:extLst>
              <a:ext uri="{FF2B5EF4-FFF2-40B4-BE49-F238E27FC236}">
                <a16:creationId xmlns:a16="http://schemas.microsoft.com/office/drawing/2014/main" id="{8F5C25E3-6DCE-F682-1747-BAA5A9D2C5B0}"/>
              </a:ext>
            </a:extLst>
          </p:cNvPr>
          <p:cNvSpPr>
            <a:spLocks noGrp="1"/>
          </p:cNvSpPr>
          <p:nvPr>
            <p:ph type="title"/>
          </p:nvPr>
        </p:nvSpPr>
        <p:spPr/>
        <p:txBody>
          <a:bodyPr/>
          <a:lstStyle/>
          <a:p>
            <a:r>
              <a:rPr lang="en-US" dirty="0"/>
              <a:t>REFERENCES</a:t>
            </a:r>
            <a:endParaRPr lang="en-IN" dirty="0"/>
          </a:p>
        </p:txBody>
      </p:sp>
    </p:spTree>
    <p:extLst>
      <p:ext uri="{BB962C8B-B14F-4D97-AF65-F5344CB8AC3E}">
        <p14:creationId xmlns:p14="http://schemas.microsoft.com/office/powerpoint/2010/main" val="316956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4045679" y="2248547"/>
            <a:ext cx="4007182" cy="2113693"/>
          </a:xfrm>
        </p:spPr>
        <p:txBody>
          <a:bodyPr/>
          <a:lstStyle/>
          <a:p>
            <a:pPr rtl="0" eaLnBrk="1" latinLnBrk="0" hangingPunct="1"/>
            <a:r>
              <a:rPr lang="en-US" sz="4000" b="1" dirty="0"/>
              <a:t>THANK YOU</a:t>
            </a: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p:txBody>
          <a:bodyPr/>
          <a:lstStyle/>
          <a:p>
            <a:r>
              <a:rPr lang="en-US" dirty="0"/>
              <a:t> </a:t>
            </a:r>
          </a:p>
        </p:txBody>
      </p:sp>
    </p:spTree>
    <p:extLst>
      <p:ext uri="{BB962C8B-B14F-4D97-AF65-F5344CB8AC3E}">
        <p14:creationId xmlns:p14="http://schemas.microsoft.com/office/powerpoint/2010/main" val="410139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60400" y="182881"/>
            <a:ext cx="4338320" cy="1056640"/>
          </a:xfrm>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345440" y="1087120"/>
            <a:ext cx="8890000" cy="5415280"/>
          </a:xfrm>
        </p:spPr>
        <p:txBody>
          <a:bodyPr/>
          <a:lstStyle/>
          <a:p>
            <a:pPr marL="305435" indent="-305435"/>
            <a:r>
              <a:rPr lang="en-US" sz="2000" b="1" dirty="0">
                <a:latin typeface="Arial"/>
                <a:ea typeface="+mn-lt"/>
                <a:cs typeface="Arial"/>
              </a:rPr>
              <a:t>INTRODUCTION</a:t>
            </a: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Proposed System/Solution</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a:t>
            </a:r>
            <a:r>
              <a:rPr lang="en-US" sz="2000" dirty="0">
                <a:latin typeface="Arial"/>
                <a:ea typeface="+mn-lt"/>
                <a:cs typeface="+mn-lt"/>
              </a:rPr>
              <a:t>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 </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endParaRPr lang="en-US" dirty="0"/>
          </a:p>
        </p:txBody>
      </p:sp>
      <p:pic>
        <p:nvPicPr>
          <p:cNvPr id="4" name="Picture Placeholder 6">
            <a:extLst>
              <a:ext uri="{FF2B5EF4-FFF2-40B4-BE49-F238E27FC236}">
                <a16:creationId xmlns:a16="http://schemas.microsoft.com/office/drawing/2014/main" id="{E3D2A955-B45B-0299-998E-0C58F1335016}"/>
              </a:ext>
            </a:extLst>
          </p:cNvPr>
          <p:cNvPicPr>
            <a:picLocks noGrp="1" noChangeAspect="1"/>
          </p:cNvPicPr>
          <p:nvPr>
            <p:ph type="pic" sz="quarter" idx="10"/>
          </p:nvPr>
        </p:nvPicPr>
        <p:blipFill>
          <a:blip r:embed="rId3"/>
          <a:srcRect t="1898" b="1898"/>
          <a:stretch>
            <a:fillRect/>
          </a:stretch>
        </p:blipFill>
        <p:spPr>
          <a:xfrm>
            <a:off x="5734050" y="623888"/>
            <a:ext cx="5854700" cy="5632450"/>
          </a:xfrm>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284481"/>
            <a:ext cx="4673600" cy="883919"/>
          </a:xfrm>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274320" y="1168400"/>
            <a:ext cx="6532880" cy="5537200"/>
          </a:xfrm>
        </p:spPr>
        <p:txBody>
          <a:bodyPr/>
          <a:lstStyle/>
          <a:p>
            <a:pPr marL="0" indent="0">
              <a:buNone/>
            </a:pPr>
            <a:r>
              <a:rPr lang="en-US" sz="2400" b="1" dirty="0"/>
              <a:t>IMDb</a:t>
            </a:r>
            <a:r>
              <a:rPr lang="en-US" sz="2400" dirty="0"/>
              <a:t> stands for "</a:t>
            </a:r>
            <a:r>
              <a:rPr lang="en-US" sz="2400" b="1" dirty="0"/>
              <a:t>Internet Movie Database</a:t>
            </a:r>
            <a:r>
              <a:rPr lang="en-US" sz="2400" dirty="0"/>
              <a:t>." </a:t>
            </a:r>
          </a:p>
          <a:p>
            <a:pPr marL="0" indent="0">
              <a:buNone/>
            </a:pPr>
            <a:r>
              <a:rPr lang="en-US" sz="2400" dirty="0"/>
              <a:t>It is an online database of information related to films, television programs, video games, and streaming content.</a:t>
            </a:r>
          </a:p>
          <a:p>
            <a:pPr marL="0" indent="0">
              <a:buNone/>
            </a:pPr>
            <a:r>
              <a:rPr lang="en-US" sz="2400" dirty="0"/>
              <a:t> IMDb provides details about </a:t>
            </a:r>
            <a:r>
              <a:rPr lang="en-US" sz="2400" b="1" dirty="0"/>
              <a:t>movies, TV shows, actors, directors, producers, and other industry professionals</a:t>
            </a:r>
            <a:r>
              <a:rPr lang="en-US" sz="2400" dirty="0"/>
              <a:t>. Users can access a vast amount of information, including cast and crew lists, release dates, trivia, user ratings, and reviews. </a:t>
            </a:r>
          </a:p>
          <a:p>
            <a:pPr marL="0" indent="0">
              <a:buNone/>
            </a:pPr>
            <a:r>
              <a:rPr lang="en-US" sz="2400" dirty="0"/>
              <a:t>IMDb is widely used as a reference source for film and television-related information.</a:t>
            </a:r>
          </a:p>
          <a:p>
            <a:pPr marL="0" indent="0">
              <a:buNone/>
            </a:pPr>
            <a:r>
              <a:rPr lang="en-US" sz="2400" dirty="0"/>
              <a:t>IMDb uses AI for personalized recommendations, content tagging, search, moderation, insights, and user interaction.</a:t>
            </a:r>
          </a:p>
        </p:txBody>
      </p:sp>
      <p:pic>
        <p:nvPicPr>
          <p:cNvPr id="4" name="Picture Placeholder 5">
            <a:extLst>
              <a:ext uri="{FF2B5EF4-FFF2-40B4-BE49-F238E27FC236}">
                <a16:creationId xmlns:a16="http://schemas.microsoft.com/office/drawing/2014/main" id="{5BFF5556-F40B-E464-123E-9E9FE114E6F9}"/>
              </a:ext>
            </a:extLst>
          </p:cNvPr>
          <p:cNvPicPr>
            <a:picLocks noGrp="1" noChangeAspect="1"/>
          </p:cNvPicPr>
          <p:nvPr>
            <p:ph type="pic" sz="quarter" idx="13"/>
          </p:nvPr>
        </p:nvPicPr>
        <p:blipFill>
          <a:blip r:embed="rId2"/>
          <a:srcRect l="8817" r="8817"/>
          <a:stretch/>
        </p:blipFill>
        <p:spPr>
          <a:xfrm>
            <a:off x="6703695" y="355118"/>
            <a:ext cx="4673601" cy="4700587"/>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7617E6-5FFC-7CBF-35D3-7A7F83CC5B3D}"/>
              </a:ext>
            </a:extLst>
          </p:cNvPr>
          <p:cNvSpPr>
            <a:spLocks noGrp="1"/>
          </p:cNvSpPr>
          <p:nvPr>
            <p:ph type="body" sz="quarter" idx="12"/>
          </p:nvPr>
        </p:nvSpPr>
        <p:spPr>
          <a:xfrm>
            <a:off x="660400" y="1636643"/>
            <a:ext cx="6250609" cy="4296797"/>
          </a:xfrm>
        </p:spPr>
        <p:txBody>
          <a:bodyPr/>
          <a:lstStyle/>
          <a:p>
            <a:r>
              <a:rPr lang="en-US" sz="2400" b="1" dirty="0"/>
              <a:t>IMDB Movie </a:t>
            </a:r>
            <a:r>
              <a:rPr lang="en-US" sz="2400" b="1" dirty="0" err="1"/>
              <a:t>Reviews✅Movie</a:t>
            </a:r>
            <a:r>
              <a:rPr lang="en-US" sz="2400" b="1" dirty="0"/>
              <a:t> dataset for binary sentiment classification containing substantially more data than previous benchmark datasets. We provide a set of 25,000 highly polar movie reviews for training and 25,000 for testing.</a:t>
            </a:r>
          </a:p>
          <a:p>
            <a:r>
              <a:rPr lang="en-US" sz="2400" b="1" dirty="0"/>
              <a:t> So, predict the number of positive and negative reviews using either classification or deep learning algorithms.</a:t>
            </a:r>
            <a:endParaRPr lang="en-IN" sz="2400" b="1" dirty="0"/>
          </a:p>
        </p:txBody>
      </p:sp>
      <p:sp>
        <p:nvSpPr>
          <p:cNvPr id="4" name="Title 3">
            <a:extLst>
              <a:ext uri="{FF2B5EF4-FFF2-40B4-BE49-F238E27FC236}">
                <a16:creationId xmlns:a16="http://schemas.microsoft.com/office/drawing/2014/main" id="{84063E7C-5A19-8193-F100-C709C24F4F7A}"/>
              </a:ext>
            </a:extLst>
          </p:cNvPr>
          <p:cNvSpPr>
            <a:spLocks noGrp="1"/>
          </p:cNvSpPr>
          <p:nvPr>
            <p:ph type="title"/>
          </p:nvPr>
        </p:nvSpPr>
        <p:spPr>
          <a:xfrm>
            <a:off x="1056640" y="924559"/>
            <a:ext cx="5943600" cy="876301"/>
          </a:xfrm>
        </p:spPr>
        <p:txBody>
          <a:bodyPr/>
          <a:lstStyle/>
          <a:p>
            <a:r>
              <a:rPr lang="en-IN" sz="3700" dirty="0"/>
              <a:t>PROBLEM STATEMENT:</a:t>
            </a:r>
          </a:p>
        </p:txBody>
      </p:sp>
      <p:pic>
        <p:nvPicPr>
          <p:cNvPr id="1026" name="Picture 2" descr="A collage of movie posters and reviews. Image 3 of 4">
            <a:extLst>
              <a:ext uri="{FF2B5EF4-FFF2-40B4-BE49-F238E27FC236}">
                <a16:creationId xmlns:a16="http://schemas.microsoft.com/office/drawing/2014/main" id="{EBD15161-90F0-64F7-752A-93CCC3B83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243" y="584338"/>
            <a:ext cx="462915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53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F49A51-D10F-ED86-4F7F-1716B7DFDE9C}"/>
              </a:ext>
            </a:extLst>
          </p:cNvPr>
          <p:cNvSpPr>
            <a:spLocks noGrp="1"/>
          </p:cNvSpPr>
          <p:nvPr>
            <p:ph type="body" sz="quarter" idx="12"/>
          </p:nvPr>
        </p:nvSpPr>
        <p:spPr>
          <a:xfrm>
            <a:off x="92765" y="1266907"/>
            <a:ext cx="6864626" cy="4868849"/>
          </a:xfrm>
        </p:spPr>
        <p:txBody>
          <a:bodyPr/>
          <a:lstStyle/>
          <a:p>
            <a:r>
              <a:rPr lang="en-IN" sz="3200" b="0" i="0" dirty="0">
                <a:solidFill>
                  <a:srgbClr val="0D0D0D"/>
                </a:solidFill>
                <a:effectLst/>
                <a:latin typeface="Söhne"/>
              </a:rPr>
              <a:t>Improvements to an IMDb movie review predictor include advanced text preprocessing, experimenting with diverse model architectures like transformers, ensemble methods, hyperparameter optimization, handling class imbalance, regularization, attention mechanisms, transfer learning, interpretability, advanced evaluation metrics, and user feedback integration for enhancement.</a:t>
            </a:r>
            <a:endParaRPr lang="en-IN" sz="3200" dirty="0"/>
          </a:p>
        </p:txBody>
      </p:sp>
      <p:sp>
        <p:nvSpPr>
          <p:cNvPr id="4" name="Title 3">
            <a:extLst>
              <a:ext uri="{FF2B5EF4-FFF2-40B4-BE49-F238E27FC236}">
                <a16:creationId xmlns:a16="http://schemas.microsoft.com/office/drawing/2014/main" id="{4C8723E3-C233-B0F4-1CD9-A4AC0A8B61C5}"/>
              </a:ext>
            </a:extLst>
          </p:cNvPr>
          <p:cNvSpPr>
            <a:spLocks noGrp="1"/>
          </p:cNvSpPr>
          <p:nvPr>
            <p:ph type="title"/>
          </p:nvPr>
        </p:nvSpPr>
        <p:spPr>
          <a:xfrm>
            <a:off x="660400" y="340710"/>
            <a:ext cx="11287760" cy="1264570"/>
          </a:xfrm>
        </p:spPr>
        <p:txBody>
          <a:bodyPr/>
          <a:lstStyle/>
          <a:p>
            <a:r>
              <a:rPr lang="en-US" dirty="0"/>
              <a:t>PROPOSED SYSTEM/SOLUTION:</a:t>
            </a:r>
            <a:endParaRPr lang="en-IN" dirty="0"/>
          </a:p>
        </p:txBody>
      </p:sp>
      <p:pic>
        <p:nvPicPr>
          <p:cNvPr id="2050" name="Picture 2" descr="A diagram of the proposed system/solution for movie review. Image 2 of 4">
            <a:extLst>
              <a:ext uri="{FF2B5EF4-FFF2-40B4-BE49-F238E27FC236}">
                <a16:creationId xmlns:a16="http://schemas.microsoft.com/office/drawing/2014/main" id="{018C0C3D-841D-2FD3-926C-B7775C61F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555" y="972995"/>
            <a:ext cx="4401047" cy="4281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1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E2E31A-B436-F5C1-B3E0-B50CE98D56F7}"/>
              </a:ext>
            </a:extLst>
          </p:cNvPr>
          <p:cNvSpPr>
            <a:spLocks noGrp="1"/>
          </p:cNvSpPr>
          <p:nvPr>
            <p:ph type="title"/>
          </p:nvPr>
        </p:nvSpPr>
        <p:spPr>
          <a:xfrm>
            <a:off x="660400" y="274321"/>
            <a:ext cx="11176000" cy="883919"/>
          </a:xfrm>
        </p:spPr>
        <p:txBody>
          <a:bodyPr/>
          <a:lstStyle/>
          <a:p>
            <a:r>
              <a:rPr lang="en-US" dirty="0"/>
              <a:t>SYSTEM DEVELOPMENT APPROACH:</a:t>
            </a:r>
            <a:endParaRPr lang="en-IN" dirty="0"/>
          </a:p>
        </p:txBody>
      </p:sp>
      <p:sp>
        <p:nvSpPr>
          <p:cNvPr id="5" name="Rectangle 1">
            <a:extLst>
              <a:ext uri="{FF2B5EF4-FFF2-40B4-BE49-F238E27FC236}">
                <a16:creationId xmlns:a16="http://schemas.microsoft.com/office/drawing/2014/main" id="{F089382D-A527-E066-D585-E36869263BF4}"/>
              </a:ext>
            </a:extLst>
          </p:cNvPr>
          <p:cNvSpPr>
            <a:spLocks noGrp="1" noChangeArrowheads="1"/>
          </p:cNvSpPr>
          <p:nvPr>
            <p:ph type="body" sz="quarter" idx="12"/>
          </p:nvPr>
        </p:nvSpPr>
        <p:spPr bwMode="auto">
          <a:xfrm>
            <a:off x="3935895" y="1386492"/>
            <a:ext cx="8042302" cy="51398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solidFill>
                  <a:srgbClr val="000000"/>
                </a:solidFill>
                <a:effectLst/>
                <a:latin typeface="Söhne"/>
              </a:rPr>
              <a:t>Enhance text preprocessing for better data quality.</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solidFill>
                  <a:srgbClr val="000000"/>
                </a:solidFill>
                <a:effectLst/>
                <a:latin typeface="Söhne"/>
              </a:rPr>
              <a:t>Explore diverse model architectures like transformers.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solidFill>
                  <a:srgbClr val="000000"/>
                </a:solidFill>
                <a:effectLst/>
                <a:latin typeface="Söhne"/>
              </a:rPr>
              <a:t>Utilize ensemble methods for improved predictions.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solidFill>
                  <a:srgbClr val="000000"/>
                </a:solidFill>
                <a:effectLst/>
                <a:latin typeface="Söhne"/>
              </a:rPr>
              <a:t>Optimize hyperparameters for enhanced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0" i="0" u="none" strike="noStrike" cap="none" normalizeH="0" baseline="0" dirty="0">
                <a:ln>
                  <a:noFill/>
                </a:ln>
                <a:solidFill>
                  <a:srgbClr val="000000"/>
                </a:solidFill>
                <a:effectLst/>
                <a:latin typeface="Söhne"/>
              </a:rPr>
              <a:t>Address class imbalance for unbiased results.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0" i="0" u="none" strike="noStrike" cap="none" normalizeH="0" baseline="0" dirty="0">
                <a:ln>
                  <a:noFill/>
                </a:ln>
                <a:solidFill>
                  <a:srgbClr val="000000"/>
                </a:solidFill>
                <a:effectLst/>
                <a:latin typeface="Söhne"/>
              </a:rPr>
              <a:t>Apply regularization techniques to prevent overfitting.</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0" i="0" u="none" strike="noStrike" cap="none" normalizeH="0" baseline="0" dirty="0">
                <a:ln>
                  <a:noFill/>
                </a:ln>
                <a:solidFill>
                  <a:srgbClr val="000000"/>
                </a:solidFill>
                <a:effectLst/>
                <a:latin typeface="Söhne"/>
              </a:rPr>
              <a:t>Incorporate attention mechanisms for better focus.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800" b="0" i="0" u="none" strike="noStrike" cap="none" normalizeH="0" baseline="0" dirty="0">
                <a:ln>
                  <a:noFill/>
                </a:ln>
                <a:solidFill>
                  <a:srgbClr val="000000"/>
                </a:solidFill>
                <a:effectLst/>
                <a:latin typeface="Söhne"/>
              </a:rPr>
              <a:t>Leverage transfer learning for knowledge transfer.</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A diagram of the system development approach for movie review. Image 4 of 4">
            <a:extLst>
              <a:ext uri="{FF2B5EF4-FFF2-40B4-BE49-F238E27FC236}">
                <a16:creationId xmlns:a16="http://schemas.microsoft.com/office/drawing/2014/main" id="{C491C890-3C32-A8E6-690F-B99A226BD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6492"/>
            <a:ext cx="3935895" cy="513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1D9EB5-14E7-F360-1C70-188A4AF3A78B}"/>
              </a:ext>
            </a:extLst>
          </p:cNvPr>
          <p:cNvSpPr>
            <a:spLocks noGrp="1"/>
          </p:cNvSpPr>
          <p:nvPr>
            <p:ph sz="quarter" idx="10"/>
          </p:nvPr>
        </p:nvSpPr>
        <p:spPr>
          <a:xfrm>
            <a:off x="838200" y="2039392"/>
            <a:ext cx="6426200" cy="4544288"/>
          </a:xfrm>
        </p:spPr>
        <p:txBody>
          <a:bodyPr/>
          <a:lstStyle/>
          <a:p>
            <a:pPr algn="l"/>
            <a:r>
              <a:rPr lang="en-IN" sz="2800" b="1" i="0" dirty="0">
                <a:solidFill>
                  <a:srgbClr val="0D0D0D"/>
                </a:solidFill>
                <a:effectLst/>
                <a:latin typeface="Söhne"/>
              </a:rPr>
              <a:t>ALGORITHM:</a:t>
            </a:r>
            <a:endParaRPr lang="en-IN" sz="2800" b="0" i="0" dirty="0">
              <a:solidFill>
                <a:srgbClr val="0D0D0D"/>
              </a:solidFill>
              <a:effectLst/>
              <a:latin typeface="Söhne"/>
            </a:endParaRPr>
          </a:p>
          <a:p>
            <a:pPr algn="l">
              <a:buFont typeface="Arial" panose="020B0604020202020204" pitchFamily="34" charset="0"/>
              <a:buChar char="•"/>
            </a:pPr>
            <a:r>
              <a:rPr lang="en-IN" b="0" i="0" dirty="0">
                <a:solidFill>
                  <a:srgbClr val="0D0D0D"/>
                </a:solidFill>
                <a:effectLst/>
                <a:latin typeface="Söhne"/>
              </a:rPr>
              <a:t>Preprocess text data by removing noise, tokenizing, and vectorizing.</a:t>
            </a:r>
          </a:p>
          <a:p>
            <a:pPr algn="l">
              <a:buFont typeface="Arial" panose="020B0604020202020204" pitchFamily="34" charset="0"/>
              <a:buChar char="•"/>
            </a:pPr>
            <a:r>
              <a:rPr lang="en-IN" b="0" i="0" dirty="0">
                <a:solidFill>
                  <a:srgbClr val="0D0D0D"/>
                </a:solidFill>
                <a:effectLst/>
                <a:latin typeface="Söhne"/>
              </a:rPr>
              <a:t>Choose a suitable model (e.g., LSTM, BERT) and architecture.</a:t>
            </a:r>
          </a:p>
          <a:p>
            <a:pPr algn="l">
              <a:buFont typeface="Arial" panose="020B0604020202020204" pitchFamily="34" charset="0"/>
              <a:buChar char="•"/>
            </a:pPr>
            <a:r>
              <a:rPr lang="en-IN" b="0" i="0" dirty="0">
                <a:solidFill>
                  <a:srgbClr val="0D0D0D"/>
                </a:solidFill>
                <a:effectLst/>
                <a:latin typeface="Söhne"/>
              </a:rPr>
              <a:t>Train the model using IMDb movie review data.</a:t>
            </a:r>
          </a:p>
          <a:p>
            <a:pPr algn="l">
              <a:buFont typeface="Arial" panose="020B0604020202020204" pitchFamily="34" charset="0"/>
              <a:buChar char="•"/>
            </a:pPr>
            <a:r>
              <a:rPr lang="en-IN" b="0" i="0" dirty="0">
                <a:solidFill>
                  <a:srgbClr val="0D0D0D"/>
                </a:solidFill>
                <a:effectLst/>
                <a:latin typeface="Söhne"/>
              </a:rPr>
              <a:t>Optimize hyperparameters using techniques like grid search or random search.</a:t>
            </a:r>
          </a:p>
          <a:p>
            <a:pPr algn="l">
              <a:buFont typeface="Arial" panose="020B0604020202020204" pitchFamily="34" charset="0"/>
              <a:buChar char="•"/>
            </a:pPr>
            <a:r>
              <a:rPr lang="en-IN" b="0" i="0" dirty="0">
                <a:solidFill>
                  <a:srgbClr val="0D0D0D"/>
                </a:solidFill>
                <a:effectLst/>
                <a:latin typeface="Söhne"/>
              </a:rPr>
              <a:t>Evaluate the model using metrics like accuracy, precision, recall, and F1-score.</a:t>
            </a:r>
          </a:p>
          <a:p>
            <a:pPr algn="l">
              <a:buFont typeface="Arial" panose="020B0604020202020204" pitchFamily="34" charset="0"/>
              <a:buChar char="•"/>
            </a:pPr>
            <a:r>
              <a:rPr lang="en-IN" b="0" i="0" dirty="0">
                <a:solidFill>
                  <a:srgbClr val="0D0D0D"/>
                </a:solidFill>
                <a:effectLst/>
                <a:latin typeface="Söhne"/>
              </a:rPr>
              <a:t>Implement ensemble methods if necessary for improved performance.</a:t>
            </a:r>
          </a:p>
          <a:p>
            <a:pPr algn="l">
              <a:buFont typeface="Arial" panose="020B0604020202020204" pitchFamily="34" charset="0"/>
              <a:buChar char="•"/>
            </a:pPr>
            <a:r>
              <a:rPr lang="en-IN" b="0" i="0" dirty="0">
                <a:solidFill>
                  <a:srgbClr val="0D0D0D"/>
                </a:solidFill>
                <a:effectLst/>
                <a:latin typeface="Söhne"/>
              </a:rPr>
              <a:t>Fine-tune the model using user feedback and continuous monitoring.</a:t>
            </a:r>
          </a:p>
          <a:p>
            <a:endParaRPr lang="en-IN" dirty="0"/>
          </a:p>
        </p:txBody>
      </p:sp>
      <p:sp>
        <p:nvSpPr>
          <p:cNvPr id="3" name="Title 2">
            <a:extLst>
              <a:ext uri="{FF2B5EF4-FFF2-40B4-BE49-F238E27FC236}">
                <a16:creationId xmlns:a16="http://schemas.microsoft.com/office/drawing/2014/main" id="{2EE2F10A-7096-160A-B478-037C9E22AA42}"/>
              </a:ext>
            </a:extLst>
          </p:cNvPr>
          <p:cNvSpPr>
            <a:spLocks noGrp="1"/>
          </p:cNvSpPr>
          <p:nvPr>
            <p:ph type="title"/>
          </p:nvPr>
        </p:nvSpPr>
        <p:spPr/>
        <p:txBody>
          <a:bodyPr/>
          <a:lstStyle/>
          <a:p>
            <a:r>
              <a:rPr lang="en-US" dirty="0"/>
              <a:t>ALGORITHM AND DEVELOPMENT</a:t>
            </a:r>
            <a:endParaRPr lang="en-IN" dirty="0"/>
          </a:p>
        </p:txBody>
      </p:sp>
      <p:sp>
        <p:nvSpPr>
          <p:cNvPr id="4" name="TextBox 3">
            <a:extLst>
              <a:ext uri="{FF2B5EF4-FFF2-40B4-BE49-F238E27FC236}">
                <a16:creationId xmlns:a16="http://schemas.microsoft.com/office/drawing/2014/main" id="{4B358CE3-C298-E7AB-14CC-7E4E75A5D226}"/>
              </a:ext>
            </a:extLst>
          </p:cNvPr>
          <p:cNvSpPr txBox="1"/>
          <p:nvPr/>
        </p:nvSpPr>
        <p:spPr>
          <a:xfrm>
            <a:off x="7264400" y="1639579"/>
            <a:ext cx="4826000" cy="7725192"/>
          </a:xfrm>
          <a:prstGeom prst="rect">
            <a:avLst/>
          </a:prstGeom>
          <a:noFill/>
        </p:spPr>
        <p:txBody>
          <a:bodyPr wrap="square" rtlCol="0">
            <a:spAutoFit/>
          </a:bodyPr>
          <a:lstStyle/>
          <a:p>
            <a:r>
              <a:rPr lang="en-US" sz="2800" b="1" dirty="0"/>
              <a:t>DEVELOPMENT</a:t>
            </a:r>
            <a:r>
              <a:rPr lang="en-US" b="1" dirty="0"/>
              <a:t>:</a:t>
            </a:r>
          </a:p>
          <a:p>
            <a:endParaRPr lang="en-US" b="1" dirty="0"/>
          </a:p>
          <a:p>
            <a:r>
              <a:rPr lang="en-US" sz="2000" b="0" i="0" dirty="0">
                <a:solidFill>
                  <a:srgbClr val="0D0D0D"/>
                </a:solidFill>
                <a:effectLst/>
                <a:latin typeface="Söhne"/>
              </a:rPr>
              <a:t>Iteratively improving the model involves experimenting with different architectures and hyperparameters, incorporating techniques like data augmentation and ensemble methods for enhanced predictions. Deploying the model involves using frameworks like Flask or </a:t>
            </a:r>
            <a:r>
              <a:rPr lang="en-US" sz="2000" b="0" i="0" dirty="0" err="1">
                <a:solidFill>
                  <a:srgbClr val="0D0D0D"/>
                </a:solidFill>
                <a:effectLst/>
                <a:latin typeface="Söhne"/>
              </a:rPr>
              <a:t>FastAPI</a:t>
            </a:r>
            <a:r>
              <a:rPr lang="en-US" sz="2000" b="0" i="0" dirty="0">
                <a:solidFill>
                  <a:srgbClr val="0D0D0D"/>
                </a:solidFill>
                <a:effectLst/>
                <a:latin typeface="Söhne"/>
              </a:rPr>
              <a:t> and establishing monitoring for ongoing maintenance and improvement.</a:t>
            </a:r>
            <a:endParaRPr lang="en-US" sz="2000"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7798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61C3C9-6D91-7218-F15F-A49F430E7DE5}"/>
              </a:ext>
            </a:extLst>
          </p:cNvPr>
          <p:cNvSpPr>
            <a:spLocks noGrp="1"/>
          </p:cNvSpPr>
          <p:nvPr>
            <p:ph sz="quarter" idx="10"/>
          </p:nvPr>
        </p:nvSpPr>
        <p:spPr>
          <a:xfrm>
            <a:off x="838200" y="1574800"/>
            <a:ext cx="10515600" cy="4579392"/>
          </a:xfrm>
        </p:spPr>
        <p:txBody>
          <a:bodyPr/>
          <a:lstStyle/>
          <a:p>
            <a:br>
              <a:rPr lang="en-US" sz="3200" dirty="0"/>
            </a:br>
            <a:r>
              <a:rPr lang="en-US" sz="3200" b="0" i="0" dirty="0">
                <a:solidFill>
                  <a:srgbClr val="0D0D0D"/>
                </a:solidFill>
                <a:effectLst/>
                <a:latin typeface="Söhne"/>
              </a:rPr>
              <a:t>For the IMDb movie review predictor model, achieving improved accuracy, robustness, and generalization through iterative experimentation with diverse architectures, hyperparameters, and techniques ensures reliable predictions.</a:t>
            </a:r>
          </a:p>
          <a:p>
            <a:r>
              <a:rPr lang="en-US" sz="3200" b="0" i="0" dirty="0">
                <a:solidFill>
                  <a:srgbClr val="0D0D0D"/>
                </a:solidFill>
                <a:effectLst/>
                <a:latin typeface="Söhne"/>
              </a:rPr>
              <a:t> Continuous monitoring and refinement post-deployment maintain its effectiveness in providing accurate movie review sentiment analysis.</a:t>
            </a:r>
            <a:endParaRPr lang="en-IN" sz="3200" dirty="0"/>
          </a:p>
        </p:txBody>
      </p:sp>
      <p:sp>
        <p:nvSpPr>
          <p:cNvPr id="3" name="Title 2">
            <a:extLst>
              <a:ext uri="{FF2B5EF4-FFF2-40B4-BE49-F238E27FC236}">
                <a16:creationId xmlns:a16="http://schemas.microsoft.com/office/drawing/2014/main" id="{B5C72F17-5C2E-DCA8-638A-A05F02277AC8}"/>
              </a:ext>
            </a:extLst>
          </p:cNvPr>
          <p:cNvSpPr>
            <a:spLocks noGrp="1"/>
          </p:cNvSpPr>
          <p:nvPr>
            <p:ph type="title"/>
          </p:nvPr>
        </p:nvSpPr>
        <p:spPr/>
        <p:txBody>
          <a:bodyPr/>
          <a:lstStyle/>
          <a:p>
            <a:r>
              <a:rPr lang="en-US" dirty="0"/>
              <a:t>RESULT</a:t>
            </a:r>
            <a:endParaRPr lang="en-IN" dirty="0"/>
          </a:p>
        </p:txBody>
      </p:sp>
    </p:spTree>
    <p:extLst>
      <p:ext uri="{BB962C8B-B14F-4D97-AF65-F5344CB8AC3E}">
        <p14:creationId xmlns:p14="http://schemas.microsoft.com/office/powerpoint/2010/main" val="411695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647700" y="2042790"/>
            <a:ext cx="6037580" cy="4102423"/>
          </a:xfrm>
        </p:spPr>
        <p:txBody>
          <a:bodyPr/>
          <a:lstStyle/>
          <a:p>
            <a:r>
              <a:rPr lang="en-US" sz="2800" b="0" i="0" dirty="0">
                <a:solidFill>
                  <a:srgbClr val="0D0D0D"/>
                </a:solidFill>
                <a:effectLst/>
                <a:latin typeface="Söhne"/>
              </a:rPr>
              <a:t>In conclusion, enhancing the IMDb movie review predictor involves a comprehensive approach of data preprocessing, model selection, training, and evaluation. By iteratively experimenting with various techniques and continuously monitoring the model's performance, we can ensure accurate and reliable predictions for sentiment analysis of movie reviews</a:t>
            </a:r>
            <a:r>
              <a:rPr lang="en-US" b="0" i="0" dirty="0">
                <a:solidFill>
                  <a:srgbClr val="0D0D0D"/>
                </a:solidFill>
                <a:effectLst/>
                <a:latin typeface="Söhne"/>
              </a:rPr>
              <a:t>.</a:t>
            </a:r>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 </a:t>
            </a:r>
          </a:p>
        </p:txBody>
      </p:sp>
      <p:pic>
        <p:nvPicPr>
          <p:cNvPr id="10" name="Picture Placeholder 9">
            <a:extLst>
              <a:ext uri="{FF2B5EF4-FFF2-40B4-BE49-F238E27FC236}">
                <a16:creationId xmlns:a16="http://schemas.microsoft.com/office/drawing/2014/main" id="{F8D7EDAA-856B-DA95-D21E-3A9B5047814A}"/>
              </a:ext>
            </a:extLst>
          </p:cNvPr>
          <p:cNvPicPr>
            <a:picLocks noGrp="1" noChangeAspect="1"/>
          </p:cNvPicPr>
          <p:nvPr>
            <p:ph type="pic" sz="quarter" idx="13"/>
          </p:nvPr>
        </p:nvPicPr>
        <p:blipFill>
          <a:blip r:embed="rId2"/>
          <a:srcRect l="622" r="622"/>
          <a:stretch>
            <a:fillRect/>
          </a:stretch>
        </p:blipFill>
        <p:spPr>
          <a:xfrm>
            <a:off x="6424115" y="228263"/>
            <a:ext cx="5542598" cy="5611666"/>
          </a:xfrm>
        </p:spPr>
      </p:pic>
    </p:spTree>
    <p:extLst>
      <p:ext uri="{BB962C8B-B14F-4D97-AF65-F5344CB8AC3E}">
        <p14:creationId xmlns:p14="http://schemas.microsoft.com/office/powerpoint/2010/main" val="715534863"/>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137</TotalTime>
  <Words>782</Words>
  <Application>Microsoft Office PowerPoint</Application>
  <PresentationFormat>Widescreen</PresentationFormat>
  <Paragraphs>90</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Söhne</vt:lpstr>
      <vt:lpstr>Wingdings</vt:lpstr>
      <vt:lpstr>Office Theme</vt:lpstr>
      <vt:lpstr>IMDB MOVIE                    REVIEW</vt:lpstr>
      <vt:lpstr>Agenda</vt:lpstr>
      <vt:lpstr>Introduction</vt:lpstr>
      <vt:lpstr>PROBLEM STATEMENT:</vt:lpstr>
      <vt:lpstr>PROPOSED SYSTEM/SOLUTION:</vt:lpstr>
      <vt:lpstr>SYSTEM DEVELOPMENT APPROACH:</vt:lpstr>
      <vt:lpstr>ALGORITHM AND DEVELOPMENT</vt:lpstr>
      <vt:lpstr>RESULT</vt:lpstr>
      <vt:lpstr>Conclusion </vt:lpstr>
      <vt:lpstr>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REVIEW</dc:title>
  <dc:creator>KONKIPUDI MANI SAI CHARAN</dc:creator>
  <cp:lastModifiedBy>jogi- KE</cp:lastModifiedBy>
  <cp:revision>3</cp:revision>
  <dcterms:created xsi:type="dcterms:W3CDTF">2024-02-14T16:32:19Z</dcterms:created>
  <dcterms:modified xsi:type="dcterms:W3CDTF">2024-02-15T08:38:35Z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